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handoutMasterIdLst>
    <p:handoutMasterId r:id="rId15"/>
  </p:handoutMasterIdLst>
  <p:sldIdLst>
    <p:sldId id="256" r:id="rId2"/>
    <p:sldId id="422" r:id="rId3"/>
    <p:sldId id="469" r:id="rId4"/>
    <p:sldId id="474" r:id="rId5"/>
    <p:sldId id="481" r:id="rId6"/>
    <p:sldId id="462" r:id="rId7"/>
    <p:sldId id="431" r:id="rId8"/>
    <p:sldId id="482" r:id="rId9"/>
    <p:sldId id="478" r:id="rId10"/>
    <p:sldId id="479" r:id="rId11"/>
    <p:sldId id="480" r:id="rId12"/>
    <p:sldId id="489" r:id="rId13"/>
  </p:sldIdLst>
  <p:sldSz cx="10693400" cy="7561263"/>
  <p:notesSz cx="6858000" cy="9144000"/>
  <p:defaultTextStyle>
    <a:defPPr>
      <a:defRPr lang="fr-FR"/>
    </a:defPPr>
    <a:lvl1pPr algn="l" defTabSz="995363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96888" indent="-39688" algn="l" defTabSz="995363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95363" indent="-80963" algn="l" defTabSz="995363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492250" indent="-120650" algn="l" defTabSz="995363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990725" indent="-161925" algn="l" defTabSz="995363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292E"/>
    <a:srgbClr val="6D8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96"/>
      </p:cViewPr>
      <p:guideLst>
        <p:guide orient="horz" pos="2382"/>
        <p:guide pos="337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Aurélie Canu –Sophrologue - Esophro Saint Herblain–  © Tous droits réservés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Aurélie Canu –Stage Sophrologie Esophro –  © Tous droits réservés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0FA46D-B541-40FA-872C-F42B320B90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Aurélie Canu –Sophrologue - Esophro Saint Herblain–  © Tous droits réservés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Aurélie Canu –Stage Sophrologie Esophro –  © Tous droits réservés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9569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1834ACB-4097-4686-90AD-C3B0F216D4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/>
  <p:notesStyle>
    <a:lvl1pPr algn="l" defTabSz="9953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6888" algn="l" defTabSz="9953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9953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9953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995363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>
                <a:cs typeface="Arial" charset="0"/>
              </a:rPr>
              <a:t>Aurélie Canu –Stage Sophrologie Esophro –  © Tous droits réservés</a:t>
            </a:r>
          </a:p>
        </p:txBody>
      </p:sp>
      <p:sp>
        <p:nvSpPr>
          <p:cNvPr id="16388" name="Date Placeholder 6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>
                <a:cs typeface="Arial" charset="0"/>
              </a:rPr>
              <a:t>Aurélie Canu –Sophrologue - Esophro Saint Herblain–  © Tous droits réservés</a:t>
            </a:r>
          </a:p>
        </p:txBody>
      </p:sp>
      <p:sp>
        <p:nvSpPr>
          <p:cNvPr id="16389" name="Espace réservé de l'en-tête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  <p:sp>
        <p:nvSpPr>
          <p:cNvPr id="18435" name="Espace réservé de la date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>
                <a:cs typeface="Arial" charset="0"/>
              </a:rPr>
              <a:t>Aurélie Canu –Sophrologue - Esophro Saint Herblain–  © Tous droits réservés</a:t>
            </a:r>
          </a:p>
        </p:txBody>
      </p:sp>
      <p:sp>
        <p:nvSpPr>
          <p:cNvPr id="18436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>
                <a:cs typeface="Arial" charset="0"/>
              </a:rPr>
              <a:t>Aurélie Canu –Stage Sophrologie Esophro –  © Tous droits réservés</a:t>
            </a:r>
          </a:p>
        </p:txBody>
      </p:sp>
      <p:sp>
        <p:nvSpPr>
          <p:cNvPr id="18437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100351"/>
            <a:ext cx="8822055" cy="2859978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005" y="5040842"/>
            <a:ext cx="7556670" cy="1176197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C1ADB-9387-4659-B374-06DF58A479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E531A-A26C-4514-8923-B835338CB1C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302802"/>
            <a:ext cx="2049568" cy="6451578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1" cy="645157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3FFAB-12ED-40A1-8A6B-E9A420FB6EF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8FF2C-0F8F-470B-9F9A-2A736F42D80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706" y="6049011"/>
            <a:ext cx="8957578" cy="1288216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705" y="4247960"/>
            <a:ext cx="7175346" cy="1801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34EAE-1B79-4AB2-9717-9B89401C38F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670" y="1693724"/>
            <a:ext cx="4277360" cy="50610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8478" y="1693724"/>
            <a:ext cx="4277360" cy="50610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632F7-FCC1-467E-8697-EC40C7110C3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692534"/>
            <a:ext cx="4277360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277360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8478" y="1692534"/>
            <a:ext cx="4277360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8478" y="2397901"/>
            <a:ext cx="4277360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8A35-B107-4EFD-8AD4-1A30E25D0F3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47B0F-3FFB-467C-BDBE-BA051771301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340EB-6BC5-43A8-BD51-A169814EB8B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448" y="6059093"/>
            <a:ext cx="9089391" cy="655309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6446" y="6721123"/>
            <a:ext cx="9089391" cy="67211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56446" y="420071"/>
            <a:ext cx="9089391" cy="544971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D1F7D-CC01-4BA6-8342-90E61C23EB4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1" y="6058799"/>
            <a:ext cx="9089391" cy="655603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891395" cy="604901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1" y="6721123"/>
            <a:ext cx="9089391" cy="67547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210A3-90CD-4F6B-987A-ED62058B431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8910637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8910637" cy="529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891713" y="0"/>
            <a:ext cx="801687" cy="7561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9569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891713" y="6048375"/>
            <a:ext cx="801687" cy="75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9569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77438" y="6227763"/>
            <a:ext cx="641350" cy="436562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defTabSz="995690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7638FE-D9B0-49B7-8E52-65B6125224C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8951913" y="4451350"/>
            <a:ext cx="2609850" cy="428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99569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Aurélie CANU–Sophrologue Esophro Saint Herblain–  © Tous droits réservés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912225" y="1801813"/>
            <a:ext cx="2689225" cy="428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9569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526DB0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89AAC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DC5924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3421063"/>
            <a:ext cx="5554662" cy="14398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rgbClr val="9A292E"/>
                </a:solidFill>
                <a:latin typeface="Calibri" pitchFamily="34" charset="0"/>
              </a:rPr>
              <a:t>La Sophrologie</a:t>
            </a:r>
          </a:p>
        </p:txBody>
      </p:sp>
      <p:sp>
        <p:nvSpPr>
          <p:cNvPr id="15362" name="Espace réservé du numéro de diapositive 2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FF1C1639-E4EA-4317-9ADD-73E0C0ECDC4D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>
              <a:cs typeface="Arial" charset="0"/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7507288" y="539750"/>
            <a:ext cx="2160587" cy="107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569" tIns="49785" rIns="99569" bIns="49785">
            <a:spAutoFit/>
          </a:bodyPr>
          <a:lstStyle/>
          <a:p>
            <a:r>
              <a:rPr lang="fr-FR" sz="2100" dirty="0">
                <a:solidFill>
                  <a:srgbClr val="6D8C94"/>
                </a:solidFill>
                <a:latin typeface="Calibri" pitchFamily="34" charset="0"/>
              </a:rPr>
              <a:t>Blandine LEROY</a:t>
            </a:r>
          </a:p>
          <a:p>
            <a:r>
              <a:rPr lang="fr-FR" sz="2100" dirty="0">
                <a:solidFill>
                  <a:srgbClr val="6D8C94"/>
                </a:solidFill>
                <a:latin typeface="Calibri" pitchFamily="34" charset="0"/>
              </a:rPr>
              <a:t>SOPHROLOGUE</a:t>
            </a:r>
          </a:p>
          <a:p>
            <a:r>
              <a:rPr lang="fr-FR" sz="2100" dirty="0">
                <a:solidFill>
                  <a:srgbClr val="6D8C94"/>
                </a:solidFill>
                <a:latin typeface="Calibri" pitchFamily="34" charset="0"/>
              </a:rPr>
              <a:t>Île de Nantes</a:t>
            </a:r>
          </a:p>
        </p:txBody>
      </p:sp>
      <p:sp>
        <p:nvSpPr>
          <p:cNvPr id="15366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8936038" y="4511675"/>
            <a:ext cx="2609850" cy="4286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>
                <a:cs typeface="Arial" charset="0"/>
              </a:rPr>
              <a:t>© Tous droits réservés</a:t>
            </a:r>
          </a:p>
        </p:txBody>
      </p:sp>
      <p:pic>
        <p:nvPicPr>
          <p:cNvPr id="3" name="Picture 10" descr="0bcf327f3cc03278f3342e177e73d75a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67425" y="2700338"/>
            <a:ext cx="32400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2" descr="Résultat de recherche d'images pour &quot;galets noirs&quot;"/>
          <p:cNvSpPr>
            <a:spLocks noChangeAspect="1" noChangeArrowheads="1"/>
          </p:cNvSpPr>
          <p:nvPr/>
        </p:nvSpPr>
        <p:spPr bwMode="auto">
          <a:xfrm>
            <a:off x="5194300" y="3627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88" y="180181"/>
            <a:ext cx="1800225" cy="17436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Contexte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u="sng" dirty="0"/>
              <a:t>Constat</a:t>
            </a:r>
            <a:r>
              <a:rPr lang="fr-FR" dirty="0"/>
              <a:t>: En France, 1 couple sur 6 consultera pour un désir d’enfant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u="sng" dirty="0"/>
              <a:t>Conséquences d’un diagnostique d’infertilité sur le quotidien</a:t>
            </a:r>
            <a:r>
              <a:rPr lang="fr-FR" dirty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L’incapacité à prendre du recul par rapport à l’infertilité.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Perte de confiance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Culpabilité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Etats dépressifs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Insomnies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Troubles alimentaires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Troubles du comportement (agressivité, anxiété, repli sur soi)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Libido modifiée, difficultés sexuelles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Difficulté d’acceptation de la situation d’infertilité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Appréhension de la lourdeur du protocole et de la technicité associé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/>
              <a:t>Douleurs physiques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</p:txBody>
      </p:sp>
      <p:sp>
        <p:nvSpPr>
          <p:cNvPr id="33796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D394B62C-F412-4957-8770-3AFE3A57CD85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9A292E"/>
              </a:buClr>
              <a:defRPr/>
            </a:pPr>
            <a:r>
              <a:rPr lang="fr-FR" sz="2900" dirty="0">
                <a:solidFill>
                  <a:srgbClr val="9A292E"/>
                </a:solidFill>
                <a:latin typeface="+mn-lt"/>
                <a:ea typeface="+mn-ea"/>
                <a:cs typeface="+mn-cs"/>
              </a:rPr>
              <a:t>Accompagnement à la conception et Accompagnement à la procréation médicalement assistée par la sophrologie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dirty="0">
              <a:solidFill>
                <a:srgbClr val="6D8C94"/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dirty="0">
              <a:solidFill>
                <a:srgbClr val="6D8C94"/>
              </a:solidFill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dirty="0">
              <a:solidFill>
                <a:srgbClr val="6D8C94"/>
              </a:solidFill>
            </a:endParaRPr>
          </a:p>
          <a:p>
            <a:pPr marL="361950" indent="-1809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Apprendre à se détendre : permettre au corps d’être plus disponible et réceptif aux traitements</a:t>
            </a:r>
          </a:p>
          <a:p>
            <a:pPr marL="361950" indent="-1809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Se préparer positivement aux différentes étapes du parcours</a:t>
            </a:r>
          </a:p>
          <a:p>
            <a:pPr marL="361950" lvl="0" indent="-180975" eaLnBrk="1" fontAlgn="auto" hangingPunct="1">
              <a:spcAft>
                <a:spcPts val="0"/>
              </a:spcAft>
              <a:buClr>
                <a:srgbClr val="6D8C94"/>
              </a:buClr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Muscler le mental pour optimiser les fonctions corporelles</a:t>
            </a:r>
          </a:p>
          <a:p>
            <a:pPr marL="361950" indent="-1809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Prendre du recul pour apprendre à développer d’autres centres d’intérêts, ou vivre sereinement les étapes appréhender</a:t>
            </a:r>
          </a:p>
          <a:p>
            <a:pPr marL="361950" indent="-1809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Apprendre à gérer ses émotions (colère, peurs, culpabilité, tristesse…), </a:t>
            </a:r>
          </a:p>
          <a:p>
            <a:pPr marL="361950" indent="-1809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800" dirty="0">
                <a:solidFill>
                  <a:srgbClr val="6D8C94"/>
                </a:solidFill>
              </a:rPr>
              <a:t>Apprendre à gérer les douleurs occasionnées par les traitements.</a:t>
            </a:r>
          </a:p>
          <a:p>
            <a:pPr marL="180975" indent="0" eaLnBrk="1" fontAlgn="auto" hangingPunct="1">
              <a:spcAft>
                <a:spcPts val="0"/>
              </a:spcAft>
              <a:buNone/>
              <a:defRPr/>
            </a:pPr>
            <a:endParaRPr lang="fr-FR" sz="1800" dirty="0">
              <a:solidFill>
                <a:srgbClr val="6D8C94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/>
          </a:p>
        </p:txBody>
      </p:sp>
      <p:sp>
        <p:nvSpPr>
          <p:cNvPr id="34819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  <p:sp>
        <p:nvSpPr>
          <p:cNvPr id="34820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77E6E08A-C356-4C1C-8596-6C9B9719D331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1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806562B7-CA0D-4643-B234-C52A3CEFD101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>
              <a:cs typeface="Arial" charset="0"/>
            </a:endParaRPr>
          </a:p>
        </p:txBody>
      </p:sp>
      <p:sp>
        <p:nvSpPr>
          <p:cNvPr id="34818" name="TextBox 2"/>
          <p:cNvSpPr txBox="1">
            <a:spLocks noChangeArrowheads="1"/>
          </p:cNvSpPr>
          <p:nvPr/>
        </p:nvSpPr>
        <p:spPr bwMode="auto">
          <a:xfrm>
            <a:off x="1300163" y="2700338"/>
            <a:ext cx="68421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just"/>
            <a:r>
              <a:rPr lang="fr-FR" sz="1400" dirty="0">
                <a:solidFill>
                  <a:srgbClr val="6D8C94"/>
                </a:solidFill>
                <a:latin typeface="Calibri" pitchFamily="34" charset="0"/>
              </a:rPr>
              <a:t>Pour bien choisir votre sophrologue, vous pouvez tout d’abord vous fier à l’école qu’il ou elle a suivi.</a:t>
            </a:r>
          </a:p>
          <a:p>
            <a:pPr algn="just"/>
            <a:r>
              <a:rPr lang="fr-FR" sz="1400" dirty="0">
                <a:solidFill>
                  <a:srgbClr val="6D8C94"/>
                </a:solidFill>
                <a:latin typeface="Calibri" pitchFamily="34" charset="0"/>
              </a:rPr>
              <a:t>Cette école doit respecter les critères fixés par les Etats Généraux de la formation.</a:t>
            </a:r>
          </a:p>
          <a:p>
            <a:pPr algn="just"/>
            <a:r>
              <a:rPr lang="fr-FR" sz="1400" dirty="0">
                <a:solidFill>
                  <a:srgbClr val="6D8C94"/>
                </a:solidFill>
                <a:latin typeface="Calibri" pitchFamily="34" charset="0"/>
              </a:rPr>
              <a:t>Pour garantir le sérieux de la formation du sophrologue, celle-ci doit donc comprendre un minimum de </a:t>
            </a:r>
            <a:r>
              <a:rPr lang="fr-FR" sz="1400" b="1" dirty="0">
                <a:solidFill>
                  <a:srgbClr val="6D8C94"/>
                </a:solidFill>
                <a:latin typeface="Calibri" pitchFamily="34" charset="0"/>
              </a:rPr>
              <a:t>300 heures de formation sur 2 ans minimum</a:t>
            </a:r>
            <a:r>
              <a:rPr lang="fr-FR" sz="1400" dirty="0">
                <a:solidFill>
                  <a:srgbClr val="6D8C94"/>
                </a:solidFill>
                <a:latin typeface="Calibri" pitchFamily="34" charset="0"/>
              </a:rPr>
              <a:t>.</a:t>
            </a:r>
            <a:endParaRPr lang="fr-FR" sz="1400" dirty="0">
              <a:latin typeface="Calibri" pitchFamily="34" charset="0"/>
            </a:endParaRP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855663" y="1816100"/>
            <a:ext cx="77311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>
              <a:buClr>
                <a:schemeClr val="tx2"/>
              </a:buClr>
            </a:pPr>
            <a:r>
              <a:rPr lang="fr-FR" sz="2200">
                <a:solidFill>
                  <a:srgbClr val="9A292E"/>
                </a:solidFill>
                <a:latin typeface="Calibri" pitchFamily="34" charset="0"/>
              </a:rPr>
              <a:t>Comment choisir un sophrologue de qualité ?</a:t>
            </a:r>
          </a:p>
        </p:txBody>
      </p:sp>
      <p:pic>
        <p:nvPicPr>
          <p:cNvPr id="34820" name="Picture 2" descr="C:\Users\aurélie\Desktop\Google drive\COMMUNICATION RÉSEAU\BANQUE IMAGE\PHOTO GENERALE\pro et institution\formation-sophrologie-mai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86113" y="4445000"/>
            <a:ext cx="3546475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588" y="1398588"/>
            <a:ext cx="8956675" cy="15017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rgbClr val="9A292E"/>
                </a:solidFill>
                <a:latin typeface="Calibri" pitchFamily="34" charset="0"/>
              </a:rPr>
              <a:t>sommaire</a:t>
            </a:r>
          </a:p>
        </p:txBody>
      </p:sp>
      <p:sp>
        <p:nvSpPr>
          <p:cNvPr id="17410" name="Text Placeholder 2"/>
          <p:cNvSpPr>
            <a:spLocks noGrp="1"/>
          </p:cNvSpPr>
          <p:nvPr>
            <p:ph type="body" idx="1"/>
          </p:nvPr>
        </p:nvSpPr>
        <p:spPr>
          <a:xfrm>
            <a:off x="1385888" y="2339975"/>
            <a:ext cx="8147050" cy="3978275"/>
          </a:xfrm>
        </p:spPr>
        <p:txBody>
          <a:bodyPr/>
          <a:lstStyle/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Présentation 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Définition de la sophrologie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La pratique de la sophrologie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Le déroulement d’une séance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Le stress et la sophrologie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La place de la sophrologie dans l’AMP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Comment choisir un Sophrologue de qualité ?</a:t>
            </a:r>
          </a:p>
          <a:p>
            <a:pPr marL="496888" indent="-496888" eaLnBrk="1" hangingPunct="1">
              <a:lnSpc>
                <a:spcPct val="80000"/>
              </a:lnSpc>
              <a:buClrTx/>
              <a:buFont typeface="Cambria" pitchFamily="18" charset="0"/>
              <a:buAutoNum type="arabicPeriod"/>
            </a:pPr>
            <a:r>
              <a:rPr lang="fr-FR" sz="1900" dirty="0">
                <a:solidFill>
                  <a:srgbClr val="6D8C94"/>
                </a:solidFill>
              </a:rPr>
              <a:t>Questions?</a:t>
            </a:r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FC7CE383-C941-48C9-8AAE-A2B6D119D0A8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>
              <a:cs typeface="Arial" charset="0"/>
            </a:endParaRPr>
          </a:p>
        </p:txBody>
      </p:sp>
      <p:sp>
        <p:nvSpPr>
          <p:cNvPr id="17413" name="Espace réservé du pied de page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388" y="1260475"/>
            <a:ext cx="9167812" cy="5761038"/>
          </a:xfrm>
        </p:spPr>
        <p:txBody>
          <a:bodyPr/>
          <a:lstStyle/>
          <a:p>
            <a:pPr eaLnBrk="1" hangingPunct="1"/>
            <a:endParaRPr lang="fr-FR"/>
          </a:p>
          <a:p>
            <a:pPr algn="l" eaLnBrk="1" hangingPunct="1">
              <a:buClr>
                <a:srgbClr val="9A292E"/>
              </a:buClr>
              <a:buFont typeface="Cambria" pitchFamily="18" charset="0"/>
              <a:buAutoNum type="arabicPeriod"/>
            </a:pPr>
            <a:r>
              <a:rPr lang="fr-FR" sz="2200">
                <a:solidFill>
                  <a:srgbClr val="9A292E"/>
                </a:solidFill>
              </a:rPr>
              <a:t>Présentation</a:t>
            </a:r>
          </a:p>
          <a:p>
            <a:pPr eaLnBrk="1" hangingPunct="1"/>
            <a:r>
              <a:rPr lang="fr-FR"/>
              <a:t> </a:t>
            </a:r>
          </a:p>
          <a:p>
            <a:pPr algn="l" eaLnBrk="1" hangingPunct="1"/>
            <a:endParaRPr lang="fr-FR"/>
          </a:p>
        </p:txBody>
      </p:sp>
      <p:sp>
        <p:nvSpPr>
          <p:cNvPr id="19458" name="Slide Number Placeholder 12"/>
          <p:cNvSpPr>
            <a:spLocks noGrp="1"/>
          </p:cNvSpPr>
          <p:nvPr>
            <p:ph type="sldNum" sz="quarter" idx="14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942D933B-6DAB-4749-ACA0-7741302D4505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r-FR">
              <a:cs typeface="Arial" charset="0"/>
            </a:endParaRPr>
          </a:p>
        </p:txBody>
      </p:sp>
      <p:sp>
        <p:nvSpPr>
          <p:cNvPr id="19460" name="Espace réservé du pied de page 4"/>
          <p:cNvSpPr>
            <a:spLocks noGrp="1"/>
          </p:cNvSpPr>
          <p:nvPr>
            <p:ph type="ftr" sz="quarter" idx="1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>
                <a:cs typeface="Arial" charset="0"/>
              </a:rPr>
              <a:t>  </a:t>
            </a:r>
          </a:p>
        </p:txBody>
      </p:sp>
      <p:pic>
        <p:nvPicPr>
          <p:cNvPr id="2" name="Picture 5" descr="soph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5888" y="2339975"/>
            <a:ext cx="6840537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b="1" dirty="0"/>
              <a:t>LA SOPHROLOGIE N’EST PAS :</a:t>
            </a:r>
            <a:br>
              <a:rPr lang="fr-FR" dirty="0"/>
            </a:br>
            <a:endParaRPr lang="fr-FR" dirty="0"/>
          </a:p>
        </p:txBody>
      </p:sp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534988" y="2087563"/>
            <a:ext cx="8910637" cy="5292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1700" b="1"/>
              <a:t>De l’hypnose </a:t>
            </a:r>
            <a:br>
              <a:rPr lang="fr-FR" sz="1700"/>
            </a:br>
            <a:endParaRPr lang="fr-FR" sz="1700"/>
          </a:p>
          <a:p>
            <a:pPr eaLnBrk="1" hangingPunct="1">
              <a:lnSpc>
                <a:spcPct val="80000"/>
              </a:lnSpc>
            </a:pPr>
            <a:r>
              <a:rPr lang="fr-FR" sz="1700" b="1"/>
              <a:t>De la relaxation </a:t>
            </a:r>
            <a:endParaRPr lang="fr-FR" sz="1700"/>
          </a:p>
          <a:p>
            <a:pPr eaLnBrk="1" hangingPunct="1">
              <a:lnSpc>
                <a:spcPct val="80000"/>
              </a:lnSpc>
            </a:pPr>
            <a:endParaRPr lang="fr-FR" sz="1700"/>
          </a:p>
          <a:p>
            <a:pPr eaLnBrk="1" hangingPunct="1">
              <a:lnSpc>
                <a:spcPct val="80000"/>
              </a:lnSpc>
            </a:pPr>
            <a:r>
              <a:rPr lang="fr-FR" sz="1700" b="1"/>
              <a:t>Une méthode miracle </a:t>
            </a:r>
          </a:p>
          <a:p>
            <a:pPr eaLnBrk="1" hangingPunct="1">
              <a:lnSpc>
                <a:spcPct val="80000"/>
              </a:lnSpc>
            </a:pPr>
            <a:endParaRPr lang="fr-FR" sz="1700"/>
          </a:p>
          <a:p>
            <a:pPr eaLnBrk="1" hangingPunct="1">
              <a:lnSpc>
                <a:spcPct val="80000"/>
              </a:lnSpc>
            </a:pPr>
            <a:r>
              <a:rPr lang="fr-FR" sz="1700" b="1"/>
              <a:t>De la psychothérapie </a:t>
            </a:r>
            <a:endParaRPr lang="fr-FR" sz="1700"/>
          </a:p>
          <a:p>
            <a:pPr eaLnBrk="1" hangingPunct="1">
              <a:lnSpc>
                <a:spcPct val="80000"/>
              </a:lnSpc>
            </a:pPr>
            <a:endParaRPr lang="fr-FR" sz="1700"/>
          </a:p>
          <a:p>
            <a:pPr eaLnBrk="1" hangingPunct="1">
              <a:lnSpc>
                <a:spcPct val="80000"/>
              </a:lnSpc>
            </a:pPr>
            <a:r>
              <a:rPr lang="fr-FR" sz="1700" b="1"/>
              <a:t>Une croyance </a:t>
            </a:r>
          </a:p>
          <a:p>
            <a:pPr eaLnBrk="1" hangingPunct="1">
              <a:lnSpc>
                <a:spcPct val="80000"/>
              </a:lnSpc>
            </a:pPr>
            <a:endParaRPr lang="fr-FR" sz="1700" b="1"/>
          </a:p>
          <a:p>
            <a:pPr eaLnBrk="1" hangingPunct="1">
              <a:lnSpc>
                <a:spcPct val="80000"/>
              </a:lnSpc>
            </a:pPr>
            <a:endParaRPr lang="fr-FR" sz="1700" b="1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700"/>
              <a:t> 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700" b="1" i="1"/>
              <a:t>La sophrologie s’adresse à tous ceux qui souhaitent développer leurs capacités et leurs ressources dans leur vie personnelle comme professionnelle.</a:t>
            </a:r>
            <a:endParaRPr lang="fr-FR" sz="1700"/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700" b="1" i="1"/>
              <a:t> </a:t>
            </a:r>
            <a:endParaRPr lang="fr-FR" sz="1700"/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fr-FR" sz="1700" b="1" i="1"/>
              <a:t>Elle peut être pratiqué à partir de l’âge de 6 ans jusqu’à la fin de la vie</a:t>
            </a:r>
            <a:endParaRPr lang="fr-FR" sz="17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fr-FR" sz="1700"/>
              <a:t> </a:t>
            </a:r>
          </a:p>
          <a:p>
            <a:pPr eaLnBrk="1" hangingPunct="1">
              <a:lnSpc>
                <a:spcPct val="80000"/>
              </a:lnSpc>
            </a:pPr>
            <a:endParaRPr lang="fr-FR" sz="1700"/>
          </a:p>
        </p:txBody>
      </p:sp>
      <p:sp>
        <p:nvSpPr>
          <p:cNvPr id="20483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  <p:sp>
        <p:nvSpPr>
          <p:cNvPr id="20484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5B465265-C64B-4D20-AD85-7F69E0039093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br>
              <a:rPr lang="fr-FR"/>
            </a:br>
            <a:br>
              <a:rPr lang="fr-FR"/>
            </a:br>
            <a:r>
              <a:rPr lang="fr-FR"/>
              <a:t>2.Définition de la sophrologie</a:t>
            </a:r>
            <a:br>
              <a:rPr lang="fr-FR"/>
            </a:br>
            <a:br>
              <a:rPr lang="fr-FR"/>
            </a:br>
            <a:r>
              <a:rPr lang="fr-FR"/>
              <a:t>Alfonso Caycedo - Neurospsychiatre</a:t>
            </a:r>
          </a:p>
        </p:txBody>
      </p:sp>
      <p:sp>
        <p:nvSpPr>
          <p:cNvPr id="23555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B0E7A57C-619B-4817-B4DE-6C7008E8F654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>
              <a:cs typeface="Arial" charset="0"/>
            </a:endParaRPr>
          </a:p>
        </p:txBody>
      </p:sp>
      <p:pic>
        <p:nvPicPr>
          <p:cNvPr id="21507" name="Picture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67200" y="3060700"/>
            <a:ext cx="2511425" cy="28797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750" y="1574800"/>
            <a:ext cx="5940425" cy="2205038"/>
          </a:xfrm>
        </p:spPr>
        <p:txBody>
          <a:bodyPr/>
          <a:lstStyle/>
          <a:p>
            <a:pPr marL="514350" indent="-514350" algn="l" eaLnBrk="1" hangingPunct="1">
              <a:lnSpc>
                <a:spcPct val="80000"/>
              </a:lnSpc>
              <a:buClr>
                <a:srgbClr val="9A292E"/>
              </a:buClr>
              <a:buFont typeface="Cambria" pitchFamily="18" charset="0"/>
              <a:buNone/>
            </a:pPr>
            <a:r>
              <a:rPr lang="fr-FR" sz="2200" dirty="0">
                <a:solidFill>
                  <a:srgbClr val="9A292E"/>
                </a:solidFill>
              </a:rPr>
              <a:t>3 .La pratique de la sophrologie</a:t>
            </a:r>
          </a:p>
          <a:p>
            <a:pPr marL="514350" indent="-514350" algn="l" eaLnBrk="1" hangingPunct="1">
              <a:lnSpc>
                <a:spcPct val="80000"/>
              </a:lnSpc>
            </a:pPr>
            <a:endParaRPr lang="fr-FR" sz="2500" dirty="0"/>
          </a:p>
          <a:p>
            <a:pPr marL="514350" indent="-514350" algn="l" eaLnBrk="1" hangingPunct="1">
              <a:lnSpc>
                <a:spcPct val="80000"/>
              </a:lnSpc>
            </a:pPr>
            <a:r>
              <a:rPr lang="fr-FR" dirty="0">
                <a:solidFill>
                  <a:srgbClr val="6D8C94"/>
                </a:solidFill>
              </a:rPr>
              <a:t>Les séances se présentent sous deux formes :</a:t>
            </a:r>
          </a:p>
          <a:p>
            <a:pPr marL="514350" indent="-514350" algn="l" eaLnBrk="1" hangingPunct="1">
              <a:lnSpc>
                <a:spcPct val="80000"/>
              </a:lnSpc>
            </a:pPr>
            <a:endParaRPr lang="fr-FR" sz="1400" dirty="0">
              <a:solidFill>
                <a:srgbClr val="6D8C94"/>
              </a:solidFill>
            </a:endParaRPr>
          </a:p>
          <a:p>
            <a:pPr marL="514350" indent="-514350" algn="l" eaLnBrk="1" hangingPunct="1">
              <a:lnSpc>
                <a:spcPct val="80000"/>
              </a:lnSpc>
            </a:pPr>
            <a:r>
              <a:rPr lang="fr-FR" sz="1400" b="1" dirty="0">
                <a:solidFill>
                  <a:srgbClr val="6D8C94"/>
                </a:solidFill>
              </a:rPr>
              <a:t>Des séances de sophrologie </a:t>
            </a:r>
            <a:r>
              <a:rPr lang="fr-FR" sz="1400" b="1">
                <a:solidFill>
                  <a:srgbClr val="6D8C94"/>
                </a:solidFill>
              </a:rPr>
              <a:t>en individuel</a:t>
            </a:r>
          </a:p>
          <a:p>
            <a:pPr marL="514350" indent="-514350" algn="l" eaLnBrk="1" hangingPunct="1">
              <a:lnSpc>
                <a:spcPct val="80000"/>
              </a:lnSpc>
            </a:pPr>
            <a:endParaRPr lang="fr-FR" sz="1400" dirty="0">
              <a:solidFill>
                <a:srgbClr val="6D8C94"/>
              </a:solidFill>
            </a:endParaRPr>
          </a:p>
          <a:p>
            <a:pPr marL="514350" indent="-514350" algn="l" eaLnBrk="1" hangingPunct="1">
              <a:lnSpc>
                <a:spcPct val="80000"/>
              </a:lnSpc>
            </a:pPr>
            <a:r>
              <a:rPr lang="fr-FR" sz="1400" dirty="0">
                <a:solidFill>
                  <a:srgbClr val="6D8C94"/>
                </a:solidFill>
              </a:rPr>
              <a:t>Les séances individuelles durent 1H, le sophrologue  va établir un programme évolutif qui va correspondre aux besoins de la personne.</a:t>
            </a:r>
            <a:endParaRPr lang="fr-FR" sz="1400" dirty="0"/>
          </a:p>
          <a:p>
            <a:pPr marL="514350" indent="-514350" eaLnBrk="1" hangingPunct="1">
              <a:lnSpc>
                <a:spcPct val="80000"/>
              </a:lnSpc>
            </a:pPr>
            <a:endParaRPr lang="fr-FR" sz="1400" dirty="0"/>
          </a:p>
          <a:p>
            <a:pPr marL="514350" indent="-514350" eaLnBrk="1" hangingPunct="1">
              <a:lnSpc>
                <a:spcPct val="80000"/>
              </a:lnSpc>
            </a:pPr>
            <a:endParaRPr lang="fr-FR" sz="1400" dirty="0"/>
          </a:p>
        </p:txBody>
      </p:sp>
      <p:sp>
        <p:nvSpPr>
          <p:cNvPr id="24578" name="Slide Number Placeholder 1"/>
          <p:cNvSpPr>
            <a:spLocks noGrp="1"/>
          </p:cNvSpPr>
          <p:nvPr>
            <p:ph type="sldNum" sz="quarter" idx="14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7A689234-807D-490D-9805-F3BB5EB992DA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>
              <a:cs typeface="Arial" charset="0"/>
            </a:endParaRPr>
          </a:p>
        </p:txBody>
      </p:sp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3906838" y="4500563"/>
            <a:ext cx="540067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r>
              <a:rPr lang="fr-FR" sz="1400" b="1">
                <a:solidFill>
                  <a:srgbClr val="6D8C94"/>
                </a:solidFill>
                <a:latin typeface="Calibri" pitchFamily="34" charset="0"/>
              </a:rPr>
              <a:t>Des séances de sophrologie en groupe</a:t>
            </a:r>
          </a:p>
          <a:p>
            <a:endParaRPr lang="fr-FR" sz="1400" b="1">
              <a:solidFill>
                <a:srgbClr val="6D8C94"/>
              </a:solidFill>
              <a:latin typeface="Calibri" pitchFamily="34" charset="0"/>
            </a:endParaRPr>
          </a:p>
          <a:p>
            <a:r>
              <a:rPr lang="fr-FR" sz="1400">
                <a:solidFill>
                  <a:srgbClr val="6D8C94"/>
                </a:solidFill>
                <a:latin typeface="Calibri" pitchFamily="34" charset="0"/>
              </a:rPr>
              <a:t>Les séances en groupe sont réparties par thème. Elles ont pour but le développement de la pensée positive et l’entrainement à la relaxation.</a:t>
            </a:r>
            <a:endParaRPr lang="fr-FR">
              <a:latin typeface="Calibri" pitchFamily="34" charset="0"/>
            </a:endParaRPr>
          </a:p>
        </p:txBody>
      </p:sp>
      <p:pic>
        <p:nvPicPr>
          <p:cNvPr id="23556" name="Picture 2" descr="C:\Users\aurélie\Desktop\Google drive\COMMUNICATION RÉSEAU\BANQUE IMAGE\PHOTO GENERALE\autres particuliers\FotoliaComp_1394948_FkqrsXhiEWBqr1tQ45b8dnKUHwxcdn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7175" y="1979613"/>
            <a:ext cx="2708275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3" descr="C:\Users\aurélie\Desktop\Google drive\COMMUNICATION RÉSEAU\BANQUE IMAGE\PHOTO GENERALE\autres particuliers\498098_lo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900" y="4500563"/>
            <a:ext cx="27066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Content Placeholder 2"/>
          <p:cNvSpPr>
            <a:spLocks noGrp="1"/>
          </p:cNvSpPr>
          <p:nvPr>
            <p:ph sz="half" idx="1"/>
          </p:nvPr>
        </p:nvSpPr>
        <p:spPr>
          <a:xfrm>
            <a:off x="666750" y="1620838"/>
            <a:ext cx="8543925" cy="5446712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Clr>
                <a:srgbClr val="9A292E"/>
              </a:buClr>
              <a:buFont typeface="Cambria" pitchFamily="18" charset="0"/>
              <a:buNone/>
            </a:pPr>
            <a:r>
              <a:rPr lang="fr-FR" sz="2200">
                <a:solidFill>
                  <a:srgbClr val="9A292E"/>
                </a:solidFill>
              </a:rPr>
              <a:t>4.  Déroulement d’une séance</a:t>
            </a:r>
          </a:p>
          <a:p>
            <a:pPr marL="457200" indent="-457200" algn="just" eaLnBrk="1" hangingPunct="1">
              <a:lnSpc>
                <a:spcPct val="90000"/>
              </a:lnSpc>
              <a:buClr>
                <a:srgbClr val="0A5500"/>
              </a:buClr>
              <a:buFont typeface="Arial" charset="0"/>
              <a:buNone/>
            </a:pPr>
            <a:endParaRPr lang="fr-FR" sz="1200">
              <a:solidFill>
                <a:srgbClr val="7F7F7F"/>
              </a:solidFill>
            </a:endParaRPr>
          </a:p>
          <a:p>
            <a:pPr marL="457200" indent="-457200" algn="just" eaLnBrk="1" hangingPunct="1">
              <a:lnSpc>
                <a:spcPct val="90000"/>
              </a:lnSpc>
              <a:buClr>
                <a:srgbClr val="6D8C94"/>
              </a:buClr>
              <a:buFont typeface="Arial" charset="0"/>
              <a:buNone/>
            </a:pPr>
            <a:endParaRPr lang="fr-FR" sz="1200">
              <a:solidFill>
                <a:srgbClr val="6D8C94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</a:pPr>
            <a:endParaRPr lang="fr-FR" sz="1200">
              <a:solidFill>
                <a:srgbClr val="6D8C94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</a:pPr>
            <a:endParaRPr lang="fr-FR" sz="1200">
              <a:solidFill>
                <a:srgbClr val="6D8C94"/>
              </a:solidFill>
            </a:endParaRPr>
          </a:p>
        </p:txBody>
      </p:sp>
      <p:sp>
        <p:nvSpPr>
          <p:cNvPr id="25602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984EC62B-BF04-4339-9B18-3DFEF589D55D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>
              <a:cs typeface="Arial" charset="0"/>
            </a:endParaRPr>
          </a:p>
        </p:txBody>
      </p:sp>
      <p:sp>
        <p:nvSpPr>
          <p:cNvPr id="25604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  <p:pic>
        <p:nvPicPr>
          <p:cNvPr id="24580" name="Picture 5" descr="séances de soph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6250" y="1981200"/>
            <a:ext cx="6267450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fr-FR" sz="2400" dirty="0">
                <a:solidFill>
                  <a:srgbClr val="9A292E"/>
                </a:solidFill>
                <a:latin typeface="Calibri" pitchFamily="34" charset="0"/>
              </a:rPr>
              <a:t>5 .Le stress &amp; la sophrologie</a:t>
            </a:r>
          </a:p>
        </p:txBody>
      </p:sp>
      <p:sp>
        <p:nvSpPr>
          <p:cNvPr id="26626" name="Espace réservé du contenu 2"/>
          <p:cNvSpPr>
            <a:spLocks noGrp="1"/>
          </p:cNvSpPr>
          <p:nvPr>
            <p:ph idx="1"/>
          </p:nvPr>
        </p:nvSpPr>
        <p:spPr>
          <a:xfrm>
            <a:off x="666750" y="1620838"/>
            <a:ext cx="8910638" cy="5292725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endParaRPr lang="fr-FR" sz="1200" b="1" u="sng" dirty="0"/>
          </a:p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endParaRPr lang="fr-FR" sz="1200" b="1" u="sng" dirty="0"/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B406BA1D-0517-47D3-87F3-657C1F6A9E7A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>
              <a:cs typeface="Arial" charset="0"/>
            </a:endParaRPr>
          </a:p>
        </p:txBody>
      </p:sp>
      <p:pic>
        <p:nvPicPr>
          <p:cNvPr id="26628" name="Picture 6" descr="Stress-positif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25750" y="2700338"/>
            <a:ext cx="4321175" cy="399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88" y="2100263"/>
            <a:ext cx="8821737" cy="28606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La place de la sophrologie dans l’AMP ?</a:t>
            </a:r>
          </a:p>
        </p:txBody>
      </p:sp>
      <p:sp>
        <p:nvSpPr>
          <p:cNvPr id="32771" name="Espace réservé du numéro de diapositive 4"/>
          <p:cNvSpPr>
            <a:spLocks noGrp="1"/>
          </p:cNvSpPr>
          <p:nvPr>
            <p:ph type="sldNum" sz="quarter" idx="10"/>
          </p:nvPr>
        </p:nvSpPr>
        <p:spPr bwMode="auto">
          <a:ln>
            <a:round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5363" fontAlgn="base">
              <a:spcBef>
                <a:spcPct val="0"/>
              </a:spcBef>
              <a:spcAft>
                <a:spcPct val="0"/>
              </a:spcAft>
              <a:defRPr/>
            </a:pPr>
            <a:fld id="{05352F02-3BC2-4F45-8037-CD7B822C7585}" type="slidenum">
              <a:rPr lang="fr-FR">
                <a:cs typeface="Arial" charset="0"/>
              </a:rPr>
              <a:pPr defTabSz="995363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>
              <a:cs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Personnalisé 2">
      <a:dk1>
        <a:srgbClr val="000000"/>
      </a:dk1>
      <a:lt1>
        <a:srgbClr val="FFFFFF"/>
      </a:lt1>
      <a:dk2>
        <a:srgbClr val="9A292E"/>
      </a:dk2>
      <a:lt2>
        <a:srgbClr val="C8C8B1"/>
      </a:lt2>
      <a:accent1>
        <a:srgbClr val="6D8C94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19834</TotalTime>
  <Words>374</Words>
  <Application>Microsoft Office PowerPoint</Application>
  <PresentationFormat>Personnalisé</PresentationFormat>
  <Paragraphs>96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Contiguïté</vt:lpstr>
      <vt:lpstr>La Sophrologie</vt:lpstr>
      <vt:lpstr>sommaire</vt:lpstr>
      <vt:lpstr>Présentation PowerPoint</vt:lpstr>
      <vt:lpstr>LA SOPHROLOGIE N’EST PAS : </vt:lpstr>
      <vt:lpstr>  2.Définition de la sophrologie  Alfonso Caycedo - Neurospsychiatre</vt:lpstr>
      <vt:lpstr>Présentation PowerPoint</vt:lpstr>
      <vt:lpstr>Présentation PowerPoint</vt:lpstr>
      <vt:lpstr>5 .Le stress &amp; la sophrologie</vt:lpstr>
      <vt:lpstr>La place de la sophrologie dans l’AMP ?</vt:lpstr>
      <vt:lpstr>Contexte</vt:lpstr>
      <vt:lpstr>Accompagnement à la conception et Accompagnement à la procréation médicalement assistée par la sophrologie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 de stage</dc:title>
  <dc:creator>aurélie</dc:creator>
  <cp:lastModifiedBy>Jean-Marie LEROY</cp:lastModifiedBy>
  <cp:revision>1628</cp:revision>
  <dcterms:created xsi:type="dcterms:W3CDTF">2013-03-26T10:27:14Z</dcterms:created>
  <dcterms:modified xsi:type="dcterms:W3CDTF">2018-03-28T16:10:02Z</dcterms:modified>
</cp:coreProperties>
</file>